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3"/>
  </p:handoutMasterIdLst>
  <p:sldIdLst>
    <p:sldId id="257" r:id="rId2"/>
    <p:sldId id="258" r:id="rId3"/>
    <p:sldId id="279" r:id="rId4"/>
    <p:sldId id="275" r:id="rId5"/>
    <p:sldId id="273" r:id="rId6"/>
    <p:sldId id="277" r:id="rId7"/>
    <p:sldId id="280" r:id="rId8"/>
    <p:sldId id="281" r:id="rId9"/>
    <p:sldId id="282" r:id="rId10"/>
    <p:sldId id="283" r:id="rId11"/>
    <p:sldId id="285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727" userDrawn="1">
          <p15:clr>
            <a:srgbClr val="A4A3A4"/>
          </p15:clr>
        </p15:guide>
        <p15:guide id="2" pos="38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18" autoAdjust="0"/>
    <p:restoredTop sz="94660"/>
  </p:normalViewPr>
  <p:slideViewPr>
    <p:cSldViewPr showGuides="1">
      <p:cViewPr>
        <p:scale>
          <a:sx n="93" d="100"/>
          <a:sy n="93" d="100"/>
        </p:scale>
        <p:origin x="-86" y="82"/>
      </p:cViewPr>
      <p:guideLst>
        <p:guide orient="horz" pos="2727"/>
        <p:guide pos="38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49" d="100"/>
          <a:sy n="49" d="100"/>
        </p:scale>
        <p:origin x="1842" y="54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xmlns="" id="{94B820AE-1B2A-445C-A4B2-53F384576E5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935BC12C-CF8A-4105-A637-3CBF4726041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4BB132-54F2-4220-ACD1-3781FBD8318F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32E1266E-0183-4E8F-B15A-84742DCE612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72778227-954E-404E-AF04-7C532D66E78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5F62D6-C5AE-49CC-9150-67E0182FD56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8170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CC1583-19C2-445C-95FA-A70871E05F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3A5486A-C161-425C-A383-9D1AA1977D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02C422A5-B09C-47C4-9C8A-9B9C05176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B7E6C82-6792-4FBB-A79A-3F80C4AF2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4855793-DEBA-4AE8-B065-700CB954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433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06AB12F-3919-42A5-9D52-28C1DE361D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B5FE983-91ED-40FC-9704-B9703B862A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35FD293-9E72-4E85-80A3-FF4D8D8E6E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323688E-55E4-4D81-890E-EC336702E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147A172E-A83B-408A-B0A4-2E5F7035D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512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533554-5169-4CC7-A4B9-9D141DCB4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E108A324-4A63-43E6-9BBD-85864AB686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477C24C4-894C-409E-9E39-69CFA6E20C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00037769-3786-46C2-A86D-ED5F8347B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481EAF2-D9EA-4EE8-B9A7-F2E9680D8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9621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679DA0-77CA-42D1-9E41-301657ACE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23C4ACEA-FC89-4D93-8E7C-FE16DB6CBD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D149FBB-7482-43D8-98B8-BF5BFD052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795205ED-E192-4047-A673-F6E4B00049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878A468-C1C1-4B5B-B81A-B95CA4BF00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74FA79D-0246-4C47-B9A0-628545E6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7607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A2D9698-40DB-4AB0-BD05-36AA0D1E71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B14F902-6425-4FA6-93D4-724C523F5F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A049BD2-C62A-4E57-B887-C32B05B19F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37E74049-94B3-49AA-8CD7-9172B01C5E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17109F05-4687-4CFD-A436-163973A05E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4EAC0CE0-2AB5-4CBD-8E60-2ABDF6570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3B3D1275-E8E5-480E-90E1-4EADE740B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1BCDE941-E13C-4D42-AF56-C64BB08DF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445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770D95C-0797-4F7D-BC50-20E74033F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16A4E088-2564-49AE-8E4F-8DD392A1C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01D8E9E9-6661-4367-AB64-688C61CDFC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E15DA628-06E5-4D9C-A79C-DB0B4A4F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673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1F5E2C55-0969-41E2-8FFB-082F86A7F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2CE4470-2816-455C-8E37-FC40595D6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10095C40-48B2-41DD-A014-024576B74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7554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55042B5-EF30-4606-8317-A279D26E4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AA24599-6234-48CF-AD9E-314A84EAE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C3D57904-A3CD-4307-A279-44285096DA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EA95DA4-8BB1-4E7F-AF48-045C67366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1465630F-C522-48EC-9F1F-E5EB23601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721C11B-307E-411A-A095-F9ECC0B47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367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431920-2195-4E28-AA90-D5435E4BA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091F81EF-CBFD-4115-A513-0A50A4CDC8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AC7EBD3-6E69-4898-8DE6-878FC9E5FD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1E07ABFA-DDA1-49CD-87EA-ED4C527076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73580AF6-21B1-4083-AAB1-2DACA204B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8C60580-281C-47D0-9648-B147512E33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19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ACEC1A4-0E58-49C3-B439-240A1A987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8D451F3B-FD5E-4E7C-85E3-1969A7FCC1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8B9DA68-4033-4F4D-BA02-F06DD5780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E2F5F98-4F93-4447-9EB7-B7EBA245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CE1C79D1-9967-4DDF-A07B-505B1BB8B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2377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20057E58-D846-4199-8F9E-1C0B7031A8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B14FF0D0-E51B-4909-9B60-E67E657A99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3366614-09B2-4A72-B948-DF23AB341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3E2BF-9ADC-477C-B985-ED6A3FE2C52E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5A4C8D8-0894-4668-A55F-A450833BED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EE9E2D4-6B9E-42F2-85D8-22619C9B4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424E6-770A-4943-8DFB-C07B33ECB3B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9305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599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D1B458C-BFE5-4FED-890B-A3C81CBD9E00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74EC097-BE1E-47C5-A4A4-558BFD9F9C06}"/>
              </a:ext>
            </a:extLst>
          </p:cNvPr>
          <p:cNvSpPr/>
          <p:nvPr userDrawn="1"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ECD6CA42-8F84-4EF7-AC44-C6D7CA7B5256}"/>
              </a:ext>
            </a:extLst>
          </p:cNvPr>
          <p:cNvGrpSpPr/>
          <p:nvPr userDrawn="1"/>
        </p:nvGrpSpPr>
        <p:grpSpPr>
          <a:xfrm>
            <a:off x="0" y="49500"/>
            <a:ext cx="2844750" cy="274500"/>
            <a:chOff x="5228062" y="49500"/>
            <a:chExt cx="2844750" cy="274500"/>
          </a:xfrm>
          <a:solidFill>
            <a:schemeClr val="tx2"/>
          </a:solidFill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EF73193D-4957-4A8F-A457-261D1530DEC3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:a16="http://schemas.microsoft.com/office/drawing/2014/main" xmlns="" id="{9CA2CB59-7E2E-4FE6-B4DA-BC82267C4973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F77822EB-8A6C-4A70-8594-303E6651250C}"/>
              </a:ext>
            </a:extLst>
          </p:cNvPr>
          <p:cNvGrpSpPr/>
          <p:nvPr userDrawn="1"/>
        </p:nvGrpSpPr>
        <p:grpSpPr>
          <a:xfrm>
            <a:off x="9382650" y="6596925"/>
            <a:ext cx="2844750" cy="274500"/>
            <a:chOff x="9347250" y="6571200"/>
            <a:chExt cx="2844750" cy="274500"/>
          </a:xfrm>
          <a:solidFill>
            <a:schemeClr val="tx2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1DA2A97F-749F-48D2-AE48-5762F540EF28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xmlns="" id="{3E93E1D6-3B3B-47F6-966E-B20E50008B90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6" name="Текст 18">
            <a:extLst>
              <a:ext uri="{FF2B5EF4-FFF2-40B4-BE49-F238E27FC236}">
                <a16:creationId xmlns:a16="http://schemas.microsoft.com/office/drawing/2014/main" xmlns="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38200" y="2033588"/>
            <a:ext cx="10444163" cy="404971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347060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BB7FDFF-D2AD-4235-A46C-DC66DD4D1013}"/>
              </a:ext>
            </a:extLst>
          </p:cNvPr>
          <p:cNvSpPr/>
          <p:nvPr userDrawn="1"/>
        </p:nvSpPr>
        <p:spPr>
          <a:xfrm>
            <a:off x="0" y="0"/>
            <a:ext cx="12192000" cy="234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/>
              </a:solidFill>
            </a:endParaRP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xmlns="" id="{4070D4A9-B599-4348-B256-0E428B8B82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5813" y="1314450"/>
            <a:ext cx="10664825" cy="103505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12" name="Текст 11">
            <a:extLst>
              <a:ext uri="{FF2B5EF4-FFF2-40B4-BE49-F238E27FC236}">
                <a16:creationId xmlns:a16="http://schemas.microsoft.com/office/drawing/2014/main" xmlns="" id="{6EF77BD0-0A00-4EB4-9CDD-5A98ACBE15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8200" y="2843213"/>
            <a:ext cx="10612438" cy="37814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3" name="Заголовок 12">
            <a:extLst>
              <a:ext uri="{FF2B5EF4-FFF2-40B4-BE49-F238E27FC236}">
                <a16:creationId xmlns:a16="http://schemas.microsoft.com/office/drawing/2014/main" xmlns="" id="{A9322F2F-857E-4FE4-BE4D-D21B4515E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352163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BB7FDFF-D2AD-4235-A46C-DC66DD4D1013}"/>
              </a:ext>
            </a:extLst>
          </p:cNvPr>
          <p:cNvSpPr/>
          <p:nvPr userDrawn="1"/>
        </p:nvSpPr>
        <p:spPr>
          <a:xfrm>
            <a:off x="0" y="4509000"/>
            <a:ext cx="12192000" cy="2349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/>
              </a:solidFill>
            </a:endParaRPr>
          </a:p>
        </p:txBody>
      </p:sp>
      <p:sp>
        <p:nvSpPr>
          <p:cNvPr id="10" name="Текст 9">
            <a:extLst>
              <a:ext uri="{FF2B5EF4-FFF2-40B4-BE49-F238E27FC236}">
                <a16:creationId xmlns:a16="http://schemas.microsoft.com/office/drawing/2014/main" xmlns="" id="{4070D4A9-B599-4348-B256-0E428B8B82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85813" y="1314450"/>
            <a:ext cx="10664825" cy="2924550"/>
          </a:xfrm>
        </p:spPr>
        <p:txBody>
          <a:bodyPr/>
          <a:lstStyle>
            <a:lvl1pPr marL="0" indent="0" algn="l">
              <a:buNone/>
              <a:defRPr/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Заголовок 3">
            <a:extLst>
              <a:ext uri="{FF2B5EF4-FFF2-40B4-BE49-F238E27FC236}">
                <a16:creationId xmlns:a16="http://schemas.microsoft.com/office/drawing/2014/main" xmlns="" id="{1D6F7538-3390-41DD-B230-F5083FB82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5813" y="55937"/>
            <a:ext cx="10515600" cy="917937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168257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DAB6D58-97DC-44E4-9E0A-561EED96B0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21000" y="365125"/>
            <a:ext cx="7732800" cy="103887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CBB7FDFF-D2AD-4235-A46C-DC66DD4D1013}"/>
              </a:ext>
            </a:extLst>
          </p:cNvPr>
          <p:cNvSpPr/>
          <p:nvPr userDrawn="1"/>
        </p:nvSpPr>
        <p:spPr>
          <a:xfrm>
            <a:off x="0" y="0"/>
            <a:ext cx="2856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3E46014F-1F57-473C-840B-91CF6FA9A7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76638" y="1673225"/>
            <a:ext cx="7785100" cy="4951413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39568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3721462-A9E1-4536-9F2D-B2F8F218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8" y="365125"/>
            <a:ext cx="5257801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A18D8509-D379-49B3-A4FE-EDBEE06417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90FB3E60-2F82-4C12-95B3-7ACC1B0E5862}" type="datetimeFigureOut">
              <a:rPr lang="ru-RU" smtClean="0"/>
              <a:pPr/>
              <a:t>02.12.2020</a:t>
            </a:fld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1D1B458C-BFE5-4FED-890B-A3C81CBD9E00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474EC097-BE1E-47C5-A4A4-558BFD9F9C06}"/>
              </a:ext>
            </a:extLst>
          </p:cNvPr>
          <p:cNvSpPr/>
          <p:nvPr userDrawn="1"/>
        </p:nvSpPr>
        <p:spPr>
          <a:xfrm>
            <a:off x="12450" y="6772425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8" name="Рисунок 2">
            <a:extLst>
              <a:ext uri="{FF2B5EF4-FFF2-40B4-BE49-F238E27FC236}">
                <a16:creationId xmlns:a16="http://schemas.microsoft.com/office/drawing/2014/main" xmlns="" id="{17DD4B55-CA6E-4B68-97C9-646C6EC1FBE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0850" y="-575"/>
            <a:ext cx="5186362" cy="6858575"/>
          </a:xfrm>
          <a:solidFill>
            <a:schemeClr val="bg1"/>
          </a:solidFill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grpSp>
        <p:nvGrpSpPr>
          <p:cNvPr id="9" name="Группа 8">
            <a:extLst>
              <a:ext uri="{FF2B5EF4-FFF2-40B4-BE49-F238E27FC236}">
                <a16:creationId xmlns:a16="http://schemas.microsoft.com/office/drawing/2014/main" xmlns="" id="{ECD6CA42-8F84-4EF7-AC44-C6D7CA7B5256}"/>
              </a:ext>
            </a:extLst>
          </p:cNvPr>
          <p:cNvGrpSpPr/>
          <p:nvPr userDrawn="1"/>
        </p:nvGrpSpPr>
        <p:grpSpPr>
          <a:xfrm>
            <a:off x="5207212" y="36075"/>
            <a:ext cx="2844750" cy="274500"/>
            <a:chOff x="5228062" y="49500"/>
            <a:chExt cx="2844750" cy="274500"/>
          </a:xfrm>
          <a:solidFill>
            <a:schemeClr val="accent1"/>
          </a:solidFill>
        </p:grpSpPr>
        <p:sp>
          <p:nvSpPr>
            <p:cNvPr id="10" name="Прямоугольник 9">
              <a:extLst>
                <a:ext uri="{FF2B5EF4-FFF2-40B4-BE49-F238E27FC236}">
                  <a16:creationId xmlns:a16="http://schemas.microsoft.com/office/drawing/2014/main" xmlns="" id="{EF73193D-4957-4A8F-A457-261D1530DEC3}"/>
                </a:ext>
              </a:extLst>
            </p:cNvPr>
            <p:cNvSpPr/>
            <p:nvPr userDrawn="1"/>
          </p:nvSpPr>
          <p:spPr>
            <a:xfrm>
              <a:off x="5228062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1" name="Блок-схема: объединение 10">
              <a:extLst>
                <a:ext uri="{FF2B5EF4-FFF2-40B4-BE49-F238E27FC236}">
                  <a16:creationId xmlns:a16="http://schemas.microsoft.com/office/drawing/2014/main" xmlns="" id="{9CA2CB59-7E2E-4FE6-B4DA-BC82267C4973}"/>
                </a:ext>
              </a:extLst>
            </p:cNvPr>
            <p:cNvSpPr/>
            <p:nvPr userDrawn="1"/>
          </p:nvSpPr>
          <p:spPr>
            <a:xfrm>
              <a:off x="7465312" y="49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F77822EB-8A6C-4A70-8594-303E6651250C}"/>
              </a:ext>
            </a:extLst>
          </p:cNvPr>
          <p:cNvGrpSpPr/>
          <p:nvPr userDrawn="1"/>
        </p:nvGrpSpPr>
        <p:grpSpPr>
          <a:xfrm>
            <a:off x="9382650" y="6596925"/>
            <a:ext cx="2844750" cy="274500"/>
            <a:chOff x="9347250" y="6571200"/>
            <a:chExt cx="2844750" cy="274500"/>
          </a:xfrm>
          <a:solidFill>
            <a:schemeClr val="accent1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1DA2A97F-749F-48D2-AE48-5762F540EF28}"/>
                </a:ext>
              </a:extLst>
            </p:cNvPr>
            <p:cNvSpPr/>
            <p:nvPr userDrawn="1"/>
          </p:nvSpPr>
          <p:spPr>
            <a:xfrm>
              <a:off x="9651000" y="65712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xmlns="" id="{3E93E1D6-3B3B-47F6-966E-B20E50008B90}"/>
                </a:ext>
              </a:extLst>
            </p:cNvPr>
            <p:cNvSpPr/>
            <p:nvPr userDrawn="1"/>
          </p:nvSpPr>
          <p:spPr>
            <a:xfrm rot="10800000">
              <a:off x="9347250" y="65712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sp>
        <p:nvSpPr>
          <p:cNvPr id="16" name="Текст 18">
            <a:extLst>
              <a:ext uri="{FF2B5EF4-FFF2-40B4-BE49-F238E27FC236}">
                <a16:creationId xmlns:a16="http://schemas.microsoft.com/office/drawing/2014/main" xmlns="" id="{57C0137E-3F0D-4D70-B2CA-0E5AD27AD19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096000" y="2033588"/>
            <a:ext cx="5186363" cy="404971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84459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устой слайд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95E16D1-998B-48A7-9C66-2F192101B82F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548120B5-0C92-46E1-BAA0-BA8A5399D9C2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7BF0CE19-D07F-45F4-8B53-F4AE3EAC0AF5}"/>
              </a:ext>
            </a:extLst>
          </p:cNvPr>
          <p:cNvGrpSpPr/>
          <p:nvPr userDrawn="1"/>
        </p:nvGrpSpPr>
        <p:grpSpPr>
          <a:xfrm>
            <a:off x="4161000" y="150"/>
            <a:ext cx="2844750" cy="286020"/>
            <a:chOff x="9347250" y="37980"/>
            <a:chExt cx="2844750" cy="286020"/>
          </a:xfrm>
          <a:solidFill>
            <a:schemeClr val="accent1"/>
          </a:solidFill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56D0ED7C-6F6D-4A0C-B5BF-D4C886121974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9" name="Блок-схема: объединение 8">
              <a:extLst>
                <a:ext uri="{FF2B5EF4-FFF2-40B4-BE49-F238E27FC236}">
                  <a16:creationId xmlns:a16="http://schemas.microsoft.com/office/drawing/2014/main" xmlns="" id="{F6313D72-2173-410E-9DAC-5F683BF77D8C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xmlns="" id="{9D0FFF0F-DED0-4533-AA04-278237E63B65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  <a:solidFill>
            <a:schemeClr val="accent1"/>
          </a:solidFill>
        </p:grpSpPr>
        <p:sp>
          <p:nvSpPr>
            <p:cNvPr id="11" name="Прямоугольник 10">
              <a:extLst>
                <a:ext uri="{FF2B5EF4-FFF2-40B4-BE49-F238E27FC236}">
                  <a16:creationId xmlns:a16="http://schemas.microsoft.com/office/drawing/2014/main" xmlns="" id="{01E034F0-B288-495E-B8C4-5A4D6270B72C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2" name="Блок-схема: объединение 11">
              <a:extLst>
                <a:ext uri="{FF2B5EF4-FFF2-40B4-BE49-F238E27FC236}">
                  <a16:creationId xmlns:a16="http://schemas.microsoft.com/office/drawing/2014/main" xmlns="" id="{7F3095C1-9AE8-47F3-8F8B-8B149C02C892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sp>
        <p:nvSpPr>
          <p:cNvPr id="13" name="Рисунок 2">
            <a:extLst>
              <a:ext uri="{FF2B5EF4-FFF2-40B4-BE49-F238E27FC236}">
                <a16:creationId xmlns:a16="http://schemas.microsoft.com/office/drawing/2014/main" xmlns="" id="{9563E350-4964-48DA-95EE-507A76F6014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05638" y="9000"/>
            <a:ext cx="5186362" cy="333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14" name="Заголовок 16">
            <a:extLst>
              <a:ext uri="{FF2B5EF4-FFF2-40B4-BE49-F238E27FC236}">
                <a16:creationId xmlns:a16="http://schemas.microsoft.com/office/drawing/2014/main" xmlns="" id="{E44DF226-C979-4C53-9AB3-F30F19A61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987" y="485501"/>
            <a:ext cx="5257800" cy="1325563"/>
          </a:xfr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5" name="Текст 18">
            <a:extLst>
              <a:ext uri="{FF2B5EF4-FFF2-40B4-BE49-F238E27FC236}">
                <a16:creationId xmlns:a16="http://schemas.microsoft.com/office/drawing/2014/main" xmlns="" id="{C0D997C5-63D2-40A5-8978-8A0E7A482F3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64987" y="2153964"/>
            <a:ext cx="5186363" cy="4049712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6" name="Рисунок 2">
            <a:extLst>
              <a:ext uri="{FF2B5EF4-FFF2-40B4-BE49-F238E27FC236}">
                <a16:creationId xmlns:a16="http://schemas.microsoft.com/office/drawing/2014/main" xmlns="" id="{0DC8507B-223A-4D10-9873-5F8CBA1FA68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984638" y="3519000"/>
            <a:ext cx="5186362" cy="3330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26392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4C31BDB-50F3-43CA-877E-F9C7672D84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7" name="Объект 2">
            <a:extLst>
              <a:ext uri="{FF2B5EF4-FFF2-40B4-BE49-F238E27FC236}">
                <a16:creationId xmlns:a16="http://schemas.microsoft.com/office/drawing/2014/main" xmlns="" id="{74453DF6-9509-45CB-BD4E-84F90C1C94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8AF27442-62D0-4CA6-81B4-B7FDDA51A9A2}"/>
              </a:ext>
            </a:extLst>
          </p:cNvPr>
          <p:cNvSpPr/>
          <p:nvPr userDrawn="1"/>
        </p:nvSpPr>
        <p:spPr>
          <a:xfrm>
            <a:off x="0" y="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E1FD6AC4-0F96-4D40-B8AD-EF85E9EDE11D}"/>
              </a:ext>
            </a:extLst>
          </p:cNvPr>
          <p:cNvSpPr/>
          <p:nvPr userDrawn="1"/>
        </p:nvSpPr>
        <p:spPr>
          <a:xfrm>
            <a:off x="0" y="6759000"/>
            <a:ext cx="12192000" cy="99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1"/>
              </a:solidFill>
            </a:endParaRPr>
          </a:p>
        </p:txBody>
      </p:sp>
      <p:grpSp>
        <p:nvGrpSpPr>
          <p:cNvPr id="12" name="Группа 11">
            <a:extLst>
              <a:ext uri="{FF2B5EF4-FFF2-40B4-BE49-F238E27FC236}">
                <a16:creationId xmlns:a16="http://schemas.microsoft.com/office/drawing/2014/main" xmlns="" id="{73640FF5-D492-4210-9DE4-D7B66426125F}"/>
              </a:ext>
            </a:extLst>
          </p:cNvPr>
          <p:cNvGrpSpPr/>
          <p:nvPr userDrawn="1"/>
        </p:nvGrpSpPr>
        <p:grpSpPr>
          <a:xfrm>
            <a:off x="9347250" y="37980"/>
            <a:ext cx="2844750" cy="286020"/>
            <a:chOff x="9347250" y="37980"/>
            <a:chExt cx="2844750" cy="286020"/>
          </a:xfrm>
          <a:solidFill>
            <a:schemeClr val="accent1"/>
          </a:solidFill>
        </p:grpSpPr>
        <p:sp>
          <p:nvSpPr>
            <p:cNvPr id="13" name="Прямоугольник 12">
              <a:extLst>
                <a:ext uri="{FF2B5EF4-FFF2-40B4-BE49-F238E27FC236}">
                  <a16:creationId xmlns:a16="http://schemas.microsoft.com/office/drawing/2014/main" xmlns="" id="{062B47E0-EF90-4ECC-A73E-6E5DA1F62FCD}"/>
                </a:ext>
              </a:extLst>
            </p:cNvPr>
            <p:cNvSpPr/>
            <p:nvPr userDrawn="1"/>
          </p:nvSpPr>
          <p:spPr>
            <a:xfrm>
              <a:off x="9651000" y="49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4" name="Блок-схема: объединение 13">
              <a:extLst>
                <a:ext uri="{FF2B5EF4-FFF2-40B4-BE49-F238E27FC236}">
                  <a16:creationId xmlns:a16="http://schemas.microsoft.com/office/drawing/2014/main" xmlns="" id="{2FC4DE4B-558A-425B-A23E-B63E93533558}"/>
                </a:ext>
              </a:extLst>
            </p:cNvPr>
            <p:cNvSpPr/>
            <p:nvPr userDrawn="1"/>
          </p:nvSpPr>
          <p:spPr>
            <a:xfrm>
              <a:off x="9347250" y="3798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  <p:grpSp>
        <p:nvGrpSpPr>
          <p:cNvPr id="15" name="Группа 14">
            <a:extLst>
              <a:ext uri="{FF2B5EF4-FFF2-40B4-BE49-F238E27FC236}">
                <a16:creationId xmlns:a16="http://schemas.microsoft.com/office/drawing/2014/main" xmlns="" id="{D1C3AA05-E7C7-4C27-A908-2E47AFEBA600}"/>
              </a:ext>
            </a:extLst>
          </p:cNvPr>
          <p:cNvGrpSpPr/>
          <p:nvPr userDrawn="1"/>
        </p:nvGrpSpPr>
        <p:grpSpPr>
          <a:xfrm>
            <a:off x="-35250" y="6583500"/>
            <a:ext cx="2844750" cy="274500"/>
            <a:chOff x="-35250" y="6583500"/>
            <a:chExt cx="2844750" cy="274500"/>
          </a:xfrm>
          <a:solidFill>
            <a:schemeClr val="accent1"/>
          </a:solidFill>
        </p:grpSpPr>
        <p:sp>
          <p:nvSpPr>
            <p:cNvPr id="16" name="Прямоугольник 15">
              <a:extLst>
                <a:ext uri="{FF2B5EF4-FFF2-40B4-BE49-F238E27FC236}">
                  <a16:creationId xmlns:a16="http://schemas.microsoft.com/office/drawing/2014/main" xmlns="" id="{D94BF255-53E4-439B-83D0-7DE93A9900DD}"/>
                </a:ext>
              </a:extLst>
            </p:cNvPr>
            <p:cNvSpPr/>
            <p:nvPr userDrawn="1"/>
          </p:nvSpPr>
          <p:spPr>
            <a:xfrm>
              <a:off x="-35250" y="6583500"/>
              <a:ext cx="2541000" cy="27450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accent1"/>
                </a:solidFill>
              </a:endParaRPr>
            </a:p>
          </p:txBody>
        </p:sp>
        <p:sp>
          <p:nvSpPr>
            <p:cNvPr id="17" name="Блок-схема: объединение 16">
              <a:extLst>
                <a:ext uri="{FF2B5EF4-FFF2-40B4-BE49-F238E27FC236}">
                  <a16:creationId xmlns:a16="http://schemas.microsoft.com/office/drawing/2014/main" xmlns="" id="{E38044D4-D5F4-4E1E-8B74-E24D6E7B2929}"/>
                </a:ext>
              </a:extLst>
            </p:cNvPr>
            <p:cNvSpPr/>
            <p:nvPr userDrawn="1"/>
          </p:nvSpPr>
          <p:spPr>
            <a:xfrm rot="10800000">
              <a:off x="2202000" y="6583500"/>
              <a:ext cx="607500" cy="274500"/>
            </a:xfrm>
            <a:prstGeom prst="flowChartMerg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accent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19083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Заголовок 11">
            <a:extLst>
              <a:ext uri="{FF2B5EF4-FFF2-40B4-BE49-F238E27FC236}">
                <a16:creationId xmlns:a16="http://schemas.microsoft.com/office/drawing/2014/main" xmlns="" id="{AC7B45C4-0029-484F-BC10-E13FF5623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450" y="234000"/>
            <a:ext cx="11341100" cy="1035000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17" name="Рисунок 2">
            <a:extLst>
              <a:ext uri="{FF2B5EF4-FFF2-40B4-BE49-F238E27FC236}">
                <a16:creationId xmlns:a16="http://schemas.microsoft.com/office/drawing/2014/main" xmlns="" id="{F8FF044D-1DB9-4B7C-9D24-F0D3A3DD3C0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5450" y="2303463"/>
            <a:ext cx="4005550" cy="16208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Рисунок 2">
            <a:extLst>
              <a:ext uri="{FF2B5EF4-FFF2-40B4-BE49-F238E27FC236}">
                <a16:creationId xmlns:a16="http://schemas.microsoft.com/office/drawing/2014/main" xmlns="" id="{738784A2-81B9-4C54-8F48-52CB72EF971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95341" y="2303463"/>
            <a:ext cx="4005550" cy="16208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19" name="Рисунок 2">
            <a:extLst>
              <a:ext uri="{FF2B5EF4-FFF2-40B4-BE49-F238E27FC236}">
                <a16:creationId xmlns:a16="http://schemas.microsoft.com/office/drawing/2014/main" xmlns="" id="{21C4B4FC-EB7C-4B83-9B03-36AC76ADC66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761675" y="2303463"/>
            <a:ext cx="3004875" cy="16208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0" name="Рисунок 2">
            <a:extLst>
              <a:ext uri="{FF2B5EF4-FFF2-40B4-BE49-F238E27FC236}">
                <a16:creationId xmlns:a16="http://schemas.microsoft.com/office/drawing/2014/main" xmlns="" id="{FC421DAD-9956-40BC-B396-121BDF52207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5450" y="4058163"/>
            <a:ext cx="3004875" cy="16208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Рисунок 2">
            <a:extLst>
              <a:ext uri="{FF2B5EF4-FFF2-40B4-BE49-F238E27FC236}">
                <a16:creationId xmlns:a16="http://schemas.microsoft.com/office/drawing/2014/main" xmlns="" id="{0596AFFC-6327-4316-8A52-555C5499A3E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606109" y="4058163"/>
            <a:ext cx="4005550" cy="16208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Рисунок 2">
            <a:extLst>
              <a:ext uri="{FF2B5EF4-FFF2-40B4-BE49-F238E27FC236}">
                <a16:creationId xmlns:a16="http://schemas.microsoft.com/office/drawing/2014/main" xmlns="" id="{709A8CBC-B10E-4729-8664-C17D4F6947A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776000" y="4058163"/>
            <a:ext cx="4005550" cy="1620837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Текст 4">
            <a:extLst>
              <a:ext uri="{FF2B5EF4-FFF2-40B4-BE49-F238E27FC236}">
                <a16:creationId xmlns:a16="http://schemas.microsoft.com/office/drawing/2014/main" xmlns="" id="{05550F69-FB7F-4160-902B-8FE3C5C275BB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39739" y="1493838"/>
            <a:ext cx="11341100" cy="627062"/>
          </a:xfrm>
        </p:spPr>
        <p:txBody>
          <a:bodyPr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  <a:lvl2pPr marL="457200" indent="0">
              <a:buNone/>
              <a:defRPr>
                <a:solidFill>
                  <a:schemeClr val="accent1"/>
                </a:solidFill>
              </a:defRPr>
            </a:lvl2pPr>
            <a:lvl3pPr marL="914400" indent="0">
              <a:buNone/>
              <a:defRPr>
                <a:solidFill>
                  <a:schemeClr val="accent1"/>
                </a:solidFill>
              </a:defRPr>
            </a:lvl3pPr>
            <a:lvl4pPr marL="1371600" indent="0">
              <a:buNone/>
              <a:defRPr>
                <a:solidFill>
                  <a:schemeClr val="accent1"/>
                </a:solidFill>
              </a:defRPr>
            </a:lvl4pPr>
            <a:lvl5pPr marL="1828800" indent="0"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770359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hyperlink" Target="https://presentation-creation.ru/" TargetMode="Externa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8E8430-DDB9-4451-9D36-B3AF2E769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CBE93D94-3035-46FC-A88F-4C3D803A53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6FC1E060-1FC4-4335-BB7B-E97E627FA9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3E2BF-9ADC-477C-B985-ED6A3FE2C52E}" type="datetimeFigureOut">
              <a:rPr lang="ru-RU" smtClean="0"/>
              <a:t>02.12.2020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6DED04A-12F8-4119-ACB5-AA522965E30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DF0D0D2-7346-4BE2-B3F5-7DE8403A21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424E6-770A-4943-8DFB-C07B33ECB3B4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21"/>
            <a:extLst>
              <a:ext uri="{FF2B5EF4-FFF2-40B4-BE49-F238E27FC236}">
                <a16:creationId xmlns:a16="http://schemas.microsoft.com/office/drawing/2014/main" xmlns="" id="{43780347-ADC3-4039-95E5-9DAF405C2D48}"/>
              </a:ext>
            </a:extLst>
          </p:cNvPr>
          <p:cNvPicPr>
            <a:picLocks noChangeAspect="1"/>
          </p:cNvPicPr>
          <p:nvPr userDrawn="1"/>
        </p:nvPicPr>
        <p:blipFill>
          <a:blip r:embed="rId2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194000" y="367393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689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5" r:id="rId3"/>
    <p:sldLayoutId id="2147483667" r:id="rId4"/>
    <p:sldLayoutId id="2147483666" r:id="rId5"/>
    <p:sldLayoutId id="2147483661" r:id="rId6"/>
    <p:sldLayoutId id="2147483662" r:id="rId7"/>
    <p:sldLayoutId id="2147483663" r:id="rId8"/>
    <p:sldLayoutId id="2147483664" r:id="rId9"/>
    <p:sldLayoutId id="2147483650" r:id="rId10"/>
    <p:sldLayoutId id="2147483651" r:id="rId11"/>
    <p:sldLayoutId id="2147483652" r:id="rId12"/>
    <p:sldLayoutId id="2147483653" r:id="rId13"/>
    <p:sldLayoutId id="2147483654" r:id="rId14"/>
    <p:sldLayoutId id="2147483655" r:id="rId15"/>
    <p:sldLayoutId id="2147483656" r:id="rId16"/>
    <p:sldLayoutId id="2147483657" r:id="rId17"/>
    <p:sldLayoutId id="2147483658" r:id="rId18"/>
    <p:sldLayoutId id="2147483659" r:id="rId19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57A3F9B0-C61E-4C60-847E-58C20F285CD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alpha val="3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C3A62C24-D04B-48C3-AA2C-139B09BA2CCB}"/>
              </a:ext>
            </a:extLst>
          </p:cNvPr>
          <p:cNvSpPr/>
          <p:nvPr/>
        </p:nvSpPr>
        <p:spPr>
          <a:xfrm>
            <a:off x="1236000" y="683550"/>
            <a:ext cx="9720000" cy="5467500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xmlns="" id="{B7677A69-23E8-4468-B0C1-F200BA6A0BB0}"/>
              </a:ext>
            </a:extLst>
          </p:cNvPr>
          <p:cNvSpPr/>
          <p:nvPr/>
        </p:nvSpPr>
        <p:spPr>
          <a:xfrm>
            <a:off x="456450" y="257400"/>
            <a:ext cx="11318400" cy="6366600"/>
          </a:xfrm>
          <a:prstGeom prst="rect">
            <a:avLst/>
          </a:prstGeom>
          <a:noFill/>
          <a:ln w="317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43650" y="909000"/>
            <a:ext cx="9144000" cy="369000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Сумський державний педагог</a:t>
            </a:r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ічний університет імені А.С. Макаренка</a:t>
            </a:r>
            <a:b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Навчально-науковий інститут історії, права та міжнародних відносин</a:t>
            </a:r>
            <a:r>
              <a:rPr lang="uk-UA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dirty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2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НАВЧАЛЬНІ ДИСЦИПЛІНИ</a:t>
            </a:r>
            <a:br>
              <a:rPr lang="uk-U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Times New Roman" pitchFamily="18" charset="0"/>
                <a:cs typeface="Times New Roman" pitchFamily="18" charset="0"/>
              </a:rPr>
              <a:t> КАФЕДРИ ВСЕСВІТНЬОЇ ІСТОРІЇ, МІЖНАРОДНИХ ВІДНОСИН ТА МЕТОДИКИ НАВЧАННЯ ІСТОРИЧНИХ ДИСЦИПЛІН</a:t>
            </a:r>
            <a:endParaRPr lang="ru-RU" sz="3200" b="1" dirty="0">
              <a:solidFill>
                <a:schemeClr val="accent1">
                  <a:lumMod val="20000"/>
                  <a:lumOff val="8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613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6000" y="187685"/>
            <a:ext cx="11025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Навчальна дисципліна:</a:t>
            </a:r>
          </a:p>
          <a:p>
            <a:pPr algn="ctr"/>
            <a:r>
              <a:rPr lang="ru-RU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Методика </a:t>
            </a:r>
            <a:r>
              <a:rPr lang="ru-RU" sz="24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викладання</a:t>
            </a:r>
            <a:r>
              <a:rPr lang="ru-RU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історії</a:t>
            </a:r>
            <a:r>
              <a:rPr lang="ru-RU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4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зарубіжній</a:t>
            </a:r>
            <a:r>
              <a:rPr lang="ru-RU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школі</a:t>
            </a:r>
            <a:endParaRPr lang="ru-RU" sz="2400" b="1" u="sng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959827"/>
              </p:ext>
            </p:extLst>
          </p:nvPr>
        </p:nvGraphicFramePr>
        <p:xfrm>
          <a:off x="741000" y="1134001"/>
          <a:ext cx="11025000" cy="5544708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700000"/>
                <a:gridCol w="8325000"/>
              </a:tblGrid>
              <a:tr h="4972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кафедри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10" marR="3901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Всесвітньої історії, міжнародних відносин та методики навчання історичних дисциплін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10" marR="39010" marT="0" marB="0"/>
                </a:tc>
              </a:tr>
              <a:tr h="546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Загальна кількість кредитів (годин)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10" marR="390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кредити (120 год.) 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10" marR="39010" marT="0" marB="0"/>
                </a:tc>
              </a:tr>
              <a:tr h="5463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 та півріччя, де починається дисципліна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10" marR="3901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курс, 6 семестр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10" marR="39010" marT="0" marB="0"/>
                </a:tc>
              </a:tr>
              <a:tr h="3900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Короткий опис дисципліни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10" marR="39010" marT="0" marB="0"/>
                </a:tc>
                <a:tc>
                  <a:txBody>
                    <a:bodyPr/>
                    <a:lstStyle/>
                    <a:p>
                      <a:pPr indent="273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Вивчення дисципліни «Методика викладання історії в зарубіжній школі» передбачає висвітлення та оцінки концептуальних засад, теоретичної й  навчально-практичної складових процесу вивчення історії у за кордоном.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273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Завдання курсу: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ознайомитись з основними моделями викладання історії в середній школі провідних країн Європи та Північної Америки; 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ознайомитись з характерними особливостями та загальними закономірностями змісту шкільної історичної освіти у провідних країнах Європи, Північної Америки, державах Східної Європи.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з’ясувати моделі викладанні історії у середній школі провідних країн Європи та Північної Америки; 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вивчити перебудову системи шкільної історичної освіти у країнах Східної Європи; </a:t>
                      </a:r>
                      <a:r>
                        <a:rPr lang="uk-UA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багаторакурсність</a:t>
                      </a: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 викладанні історії; мультикультурність як основа демократичного підходу у викладанні історії у зарубіжній </a:t>
                      </a:r>
                      <a:r>
                        <a:rPr lang="uk-UA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школі</a:t>
                      </a: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010" marR="3901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4887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6000" y="187685"/>
            <a:ext cx="11025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Навчальна дисципліна:</a:t>
            </a:r>
          </a:p>
          <a:p>
            <a:pPr algn="ctr"/>
            <a:r>
              <a:rPr lang="ru-RU" sz="24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Історичне</a:t>
            </a:r>
            <a:r>
              <a:rPr lang="ru-RU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музеєзнавство</a:t>
            </a:r>
            <a:endParaRPr lang="ru-RU" sz="2400" b="1" u="sng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6193760"/>
              </p:ext>
            </p:extLst>
          </p:nvPr>
        </p:nvGraphicFramePr>
        <p:xfrm>
          <a:off x="786000" y="1134000"/>
          <a:ext cx="10755000" cy="5449665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723974"/>
                <a:gridCol w="8031026"/>
              </a:tblGrid>
              <a:tr h="490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кафедри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Всесвітньої історії, міжнародних відносин та методики навчання історичних дисциплін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48" marR="48648" marT="0" marB="0"/>
                </a:tc>
              </a:tr>
              <a:tr h="490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Загальна кількість кредитів (годин)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кредити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120 год.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48" marR="48648" marT="0" marB="0"/>
                </a:tc>
              </a:tr>
              <a:tr h="4902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 та півріччя, де починається дисципліна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 курс, 6 семестр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48" marR="48648" marT="0" marB="0"/>
                </a:tc>
              </a:tr>
              <a:tr h="38841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Короткий опис дисципліни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648" marR="48648" marT="0" marB="0"/>
                </a:tc>
                <a:tc>
                  <a:txBody>
                    <a:bodyPr/>
                    <a:lstStyle/>
                    <a:p>
                      <a:pPr indent="2730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Вивчення дисципліни «Історичне музеєзнавство» передбачає ознайомлення студентів з музеєзнавством як науковою </a:t>
                      </a:r>
                      <a:r>
                        <a:rPr lang="uk-UA" sz="16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дисципліною,</a:t>
                      </a: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залучення їх до цінностей вітчизняної та світової матеріальної і духовної культури, оволодіння знаннями законів історичного розвитку, закономірностями збереження і популяризації історичних пам’яток та інших об’єктів, що становлять національне культурне надбання.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27305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Завдання курсу: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Font typeface="Times New Roman"/>
                        <a:buChar char="–"/>
                        <a:tabLst>
                          <a:tab pos="453390" algn="l"/>
                          <a:tab pos="685800" algn="l"/>
                        </a:tabLst>
                      </a:pPr>
                      <a:r>
                        <a:rPr lang="uk-UA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визначення</a:t>
                      </a:r>
                      <a:r>
                        <a:rPr lang="uk-UA" sz="1600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основних </a:t>
                      </a: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понять, термінів і структури музеєзнавства;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Font typeface="Times New Roman"/>
                        <a:buChar char="–"/>
                        <a:tabLst>
                          <a:tab pos="453390" algn="l"/>
                          <a:tab pos="685800" algn="l"/>
                        </a:tabLs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аналіз теоретичних аспектів музеєзнавства та методичних принципів музейної діяльності;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Font typeface="Times New Roman"/>
                        <a:buChar char="–"/>
                        <a:tabLst>
                          <a:tab pos="453390" algn="l"/>
                          <a:tab pos="685800" algn="l"/>
                        </a:tabLs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усвідомлення основних тенденцій розвитку музеїв, їх структури, соціальних функцій, класифікаційних підходів та місця в системі наук;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Font typeface="Times New Roman"/>
                        <a:buChar char="–"/>
                        <a:tabLst>
                          <a:tab pos="453390" algn="l"/>
                          <a:tab pos="685800" algn="l"/>
                        </a:tabLs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висвітлення провідних напрямів діяльності музеїв: науково-дослідної, науково-фондової, науково-експозиційної, культурно-освітньої;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Bef>
                          <a:spcPts val="70"/>
                        </a:spcBef>
                        <a:spcAft>
                          <a:spcPts val="0"/>
                        </a:spcAft>
                        <a:buFont typeface="Times New Roman"/>
                        <a:buChar char="–"/>
                        <a:tabLst>
                          <a:tab pos="453390" algn="l"/>
                        </a:tabLst>
                      </a:pPr>
                      <a:r>
                        <a:rPr lang="uk-UA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ознайомлення </a:t>
                      </a: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студентів із досвідом роботи музеїв світу.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48648" marR="4864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5374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146000" y="279000"/>
            <a:ext cx="9755171" cy="830997"/>
          </a:xfrm>
          <a:prstGeom prst="rect">
            <a:avLst/>
          </a:prstGeom>
        </p:spPr>
        <p:txBody>
          <a:bodyPr wrap="non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24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Навчальна дисципліна:</a:t>
            </a:r>
          </a:p>
          <a:p>
            <a:pPr algn="ctr"/>
            <a:r>
              <a:rPr lang="uk-UA" sz="24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Інтеграція </a:t>
            </a:r>
            <a:r>
              <a:rPr lang="uk-UA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України в європейський освітній простір</a:t>
            </a:r>
            <a:endParaRPr lang="ru-RU" sz="2400" b="1" u="sng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9520872"/>
              </p:ext>
            </p:extLst>
          </p:nvPr>
        </p:nvGraphicFramePr>
        <p:xfrm>
          <a:off x="876000" y="1449000"/>
          <a:ext cx="10745171" cy="5148244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240000"/>
                <a:gridCol w="7505171"/>
              </a:tblGrid>
              <a:tr h="49500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кафедри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Всесвітньої історії, міжнародних відносин та методики навчання історичних дисциплін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55641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Загальна кількість кредитів (годин)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кредити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(120 год.) 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174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 та семестр, де починається дисципліна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курс, 4 семестр 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0364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Короткий опис дисципліни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11760" indent="205105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Метою курсу </a:t>
                      </a: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«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ІНТЕГРАЦІЯ УКРАЇНИ В ЄВРОПЕЙСЬКИЙ ОСВІТНІЙ ПРОСТІР» є ознайомлення студентів із теоретичними та практичними основами формування та функціонування європейського освітнього простору, а також можливостей та перспектив інтеграції України; формування цілісного уявлення у студентів про особливості інтеграції України в європейський освітній простір, а також практичних навичок підготовки та участі в європейських освітніх програмах (</a:t>
                      </a:r>
                      <a:r>
                        <a:rPr lang="uk-UA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Еразмус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Мундус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uk-UA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Еразмус+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 ін.); формування навичок з практичного використання отриманих знань та підготовки документів для подачі заявок на участь у цих програмах.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046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6000" y="187685"/>
            <a:ext cx="11025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Навчальна дисципліна:</a:t>
            </a:r>
          </a:p>
          <a:p>
            <a:pPr algn="ctr"/>
            <a:r>
              <a:rPr lang="ru-RU" sz="24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Політичні</a:t>
            </a:r>
            <a:r>
              <a:rPr lang="ru-RU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Центрально-</a:t>
            </a:r>
            <a:r>
              <a:rPr lang="ru-RU" sz="24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Східної</a:t>
            </a:r>
            <a:r>
              <a:rPr lang="ru-RU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Європи</a:t>
            </a:r>
            <a:endParaRPr lang="ru-RU" sz="2400" b="1" u="sng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2925521"/>
              </p:ext>
            </p:extLst>
          </p:nvPr>
        </p:nvGraphicFramePr>
        <p:xfrm>
          <a:off x="786000" y="1178999"/>
          <a:ext cx="10755001" cy="5158306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835000"/>
                <a:gridCol w="7920001"/>
              </a:tblGrid>
              <a:tr h="632371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кафедри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Всесвітньої історії, міжнародних відносин та методики навчання історичних дисциплін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621515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Загальна кількість кредитів (годин)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кредити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(120 год.) 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6115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 та семестр, де починається дисципліна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курс, 4 семестр 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322887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Короткий опис дисципліни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1176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Метою курсу є вивчення  базових знань в галузі політичних систем держав Центрально-Східної  Європи.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1176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Завдання 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курсу містять у собі ознайомлення студентів  з найважливішими елементами політичної системи  країн Центрально-Східної Європи і механізмами взаємодії між ними, основними процедурами, що регламентують їхню роботу; із структурою та провідними джерелами конституційного законодавства, а також детальне вивчення політичних систем окремих країн Європи. 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11760" indent="291465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 покликаний поглибити знання студентів в галузі політологічного й правового аспекту політичних систем й тим самим сприяти успішному вивченню інших дисциплін, що належать даній предметній сфері.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7528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6000" y="187685"/>
            <a:ext cx="11025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Навчальна дисципліна:</a:t>
            </a:r>
          </a:p>
          <a:p>
            <a:pPr algn="ctr"/>
            <a:r>
              <a:rPr lang="ru-RU" sz="24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міжнародних</a:t>
            </a:r>
            <a:r>
              <a:rPr lang="ru-RU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відносин</a:t>
            </a:r>
            <a:endParaRPr lang="ru-RU" sz="2400" b="1" u="sng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609492"/>
              </p:ext>
            </p:extLst>
          </p:nvPr>
        </p:nvGraphicFramePr>
        <p:xfrm>
          <a:off x="651000" y="1036007"/>
          <a:ext cx="11205001" cy="564697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655000"/>
                <a:gridCol w="8550001"/>
              </a:tblGrid>
              <a:tr h="34195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кафедри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122" marR="521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Всесвітньої історії, міжнародних відносин та методики навчання історичних дисциплін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122" marR="52122" marT="0" marB="0"/>
                </a:tc>
              </a:tr>
              <a:tr h="48790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Загальна кількість кредитів (годин)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122" marR="52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кредити</a:t>
                      </a: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(120 год.) 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122" marR="52122" marT="0" marB="0"/>
                </a:tc>
              </a:tr>
              <a:tr h="487901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 та семестр, де починається дисципліна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122" marR="521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курс, </a:t>
                      </a:r>
                      <a:r>
                        <a:rPr lang="uk-UA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семестр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122" marR="52122" marT="0" marB="0"/>
                </a:tc>
              </a:tr>
              <a:tr h="4271248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Короткий опис дисципліни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122" marR="52122" marT="0" marB="0"/>
                </a:tc>
                <a:tc>
                  <a:txBody>
                    <a:bodyPr/>
                    <a:lstStyle/>
                    <a:p>
                      <a:pPr marR="11176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Вивчення дисципліни «Історія міжнародних відносин» передбачає о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знайомлення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студентів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основними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теоретичними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підходами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до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вивчення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історії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міжнародних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відносин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Висвітлення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особливостей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формування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системи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міжнародних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відносин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її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трансформацію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постбіполярну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систему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міжнародних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відносин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а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також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визначення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тенденцій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еволюції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багатополярної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системи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міжнародних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відносин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Визначення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причин й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суб’єктів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які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впливають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розвиток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сучасних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міжнародних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відносин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Висвітлення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ролі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великих держав у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історії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міжнародних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відносин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11760" indent="205105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Завдання курсу полягають у формуванні в студентів систематизованих знань про історію міжнародних відносин. В результаті вивчення дисципліни студенти повинні засвоїти: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111760" lvl="0" indent="-34290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363220" algn="l"/>
                        </a:tabLs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навички науково-дослідної роботи;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111760" lvl="0" indent="-34290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363220" algn="l"/>
                        </a:tabLs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вміти самостійно оцінювати головні тенденції, динаміку, події з історії міжнародних відносин;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111760" lvl="0" indent="-34290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363220" algn="l"/>
                        </a:tabLs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системно аналізувати особливості історії цих систем міжнародних відносин;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111760" lvl="0" indent="-34290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  <a:tabLst>
                          <a:tab pos="363220" algn="l"/>
                        </a:tabLs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набути навички практичної роботи із науковою літературою та джерелами, їх застосування для вивчення сучасних концепцій тлумачення історії зазначених систем міжнародних відносин. 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2122" marR="5212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42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91000" y="279000"/>
            <a:ext cx="11906904" cy="830997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24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Навчальна дисципліна:</a:t>
            </a:r>
          </a:p>
          <a:p>
            <a:pPr algn="ctr"/>
            <a:r>
              <a:rPr lang="ru-RU" sz="24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Регіонознавство</a:t>
            </a:r>
            <a:r>
              <a:rPr lang="ru-RU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країнознавство</a:t>
            </a:r>
            <a:r>
              <a:rPr lang="ru-RU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b="1" u="sng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400" b="1" u="sng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практика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4658051"/>
              </p:ext>
            </p:extLst>
          </p:nvPr>
        </p:nvGraphicFramePr>
        <p:xfrm>
          <a:off x="876000" y="1269000"/>
          <a:ext cx="10890001" cy="543624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526480"/>
                <a:gridCol w="8363521"/>
              </a:tblGrid>
              <a:tr h="34967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кафедри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24" marR="5252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Всесвітньої історії, міжнародних відносин та методики навчання історичних дисциплін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24" marR="52524" marT="0" marB="0"/>
                </a:tc>
              </a:tr>
              <a:tr h="49876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Загальна кількість кредитів (годин)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24" marR="52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кредити</a:t>
                      </a: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(120 год.)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24" marR="52524" marT="0" marB="0"/>
                </a:tc>
              </a:tr>
              <a:tr h="49876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 та семестр, де починається дисципліна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24" marR="5252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курс, </a:t>
                      </a:r>
                      <a:r>
                        <a:rPr lang="uk-UA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семестр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24" marR="52524" marT="0" marB="0"/>
                </a:tc>
              </a:tr>
              <a:tr h="4052797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Короткий опис дисципліни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24" marR="52524" marT="0" marB="0"/>
                </a:tc>
                <a:tc>
                  <a:txBody>
                    <a:bodyPr/>
                    <a:lstStyle/>
                    <a:p>
                      <a:pPr marR="111760" indent="27305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Вивчення дисципліни «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Регіонознавство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і </a:t>
                      </a:r>
                      <a:r>
                        <a:rPr lang="ru-RU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країнознавство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ru-RU" sz="1600" dirty="0" err="1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теорія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 практика</a:t>
                      </a: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 передбачає ознайомлення   студентів   із   актуальними проблемами країнознавчих досліджень, надати їм знання основ проведення комплексних   країнознавчих   досліджень,   а  також   формування   у   їх  навичок збору й опрацювання країнознавчої інформації.       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11760" indent="27305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Завдання курсу: 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111760" lvl="0" indent="-34290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сформувати  вміння  та навички використовувати на практиці програму комплексного регіонального дослідження; 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111760" lvl="0" indent="-34290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аналізувати взаємозв’язки природного середовища,  населення,  форм  його  суспільної  організації  і  господарства в   окремих регіонах світу; характеризувати особливості інтеграційних процесів  у  регіонах  світу; 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111760" lvl="0" indent="-34290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виявляти  вплив  розвитку  внутрішньо­державних регіонів на загальний рівень розвитку держав світу; 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111760" lvl="0" indent="-342900" algn="just">
                        <a:lnSpc>
                          <a:spcPct val="106000"/>
                        </a:lnSpc>
                        <a:spcAft>
                          <a:spcPts val="0"/>
                        </a:spcAft>
                        <a:buFont typeface="Symbol"/>
                        <a:buChar char=""/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визначати  міжрегіональні  диспропорції  в  державах  світу;  виявляти  оптимальні напрямки подолання міжрегіональних диспропорцій у </a:t>
                      </a:r>
                      <a:r>
                        <a:rPr lang="uk-UA" sz="16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соціально­економічному</a:t>
                      </a: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розвиткові Україні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2524" marR="5252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6424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6000" y="187685"/>
            <a:ext cx="11025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Навчальна дисципліна:</a:t>
            </a:r>
          </a:p>
          <a:p>
            <a:pPr algn="ctr"/>
            <a:r>
              <a:rPr lang="ru-RU" sz="24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Актуальні</a:t>
            </a:r>
            <a:r>
              <a:rPr lang="ru-RU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проблеми</a:t>
            </a:r>
            <a:r>
              <a:rPr lang="ru-RU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зовнішньої</a:t>
            </a:r>
            <a:r>
              <a:rPr lang="ru-RU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країн</a:t>
            </a:r>
            <a:r>
              <a:rPr lang="ru-RU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Європи</a:t>
            </a:r>
            <a:endParaRPr lang="ru-RU" sz="2400" b="1" u="sng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840584"/>
              </p:ext>
            </p:extLst>
          </p:nvPr>
        </p:nvGraphicFramePr>
        <p:xfrm>
          <a:off x="741000" y="1134000"/>
          <a:ext cx="10890000" cy="5233797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3348582"/>
                <a:gridCol w="7541418"/>
              </a:tblGrid>
              <a:tr h="443865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кафедри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Всесвітньої історії, міжнародних відносин та методики навчання історичних дисциплін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36245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Загальна кількість кредитів (годин)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800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кредити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(120 год.) 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451485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 та семестр, де починається дисципліна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курс, </a:t>
                      </a:r>
                      <a:r>
                        <a:rPr lang="uk-UA" sz="18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 </a:t>
                      </a: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семестр 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2692400">
                <a:tc>
                  <a:txBody>
                    <a:bodyPr/>
                    <a:lstStyle/>
                    <a:p>
                      <a:pPr algn="l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Короткий опис дисципліни</a:t>
                      </a:r>
                      <a:endParaRPr lang="ru-RU" sz="18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l"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11176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Курс «Актуальні проблеми зовнішньої політика країн Європи» містить короткий виклад особливостей зовнішньої політики цих країн щодо інших суб'єктів міжнародних відносин. Подається загальна характеристика участі країн Європи у провідних міжнародних організаціях. У курсі характеризується розвиток взаємовідносин цих держав та України.</a:t>
                      </a:r>
                      <a:endParaRPr lang="ru-RU" sz="18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11760" algn="just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В результаті вивчення курсу студенти повинні орієнтуватися в традиціях, сучасних особливостях і актуальних проблемах зовнішньої політики країн Європи, знати проблемні аспекти міжнародних відносин на європейському просторі, бачити можливі сфери застосування знань, отриманих у ході навчання, вміти знаходити необхідні документи, літературу, довідкові матеріали.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226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6000" y="187685"/>
            <a:ext cx="11025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Навчальна дисципліна:</a:t>
            </a:r>
          </a:p>
          <a:p>
            <a:pPr algn="ctr"/>
            <a:r>
              <a:rPr lang="ru-RU" sz="24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Міжнародні</a:t>
            </a:r>
            <a:r>
              <a:rPr lang="ru-RU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культурні</a:t>
            </a:r>
            <a:r>
              <a:rPr lang="ru-RU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зв’язки</a:t>
            </a:r>
            <a:endParaRPr lang="ru-RU" sz="2400" b="1" u="sng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471404"/>
              </p:ext>
            </p:extLst>
          </p:nvPr>
        </p:nvGraphicFramePr>
        <p:xfrm>
          <a:off x="831000" y="1134001"/>
          <a:ext cx="10710002" cy="5489999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745000"/>
                <a:gridCol w="7965002"/>
              </a:tblGrid>
              <a:tr h="495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кафедри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632" marR="5363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Всесвітньої історії, міжнародних відносин та методики навчання історичних дисциплін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632" marR="53632" marT="0" marB="0"/>
                </a:tc>
              </a:tr>
              <a:tr h="3617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Загальна кількість кредитів (годин)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632" marR="536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кредити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(120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год.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632" marR="53632" marT="0" marB="0"/>
                </a:tc>
              </a:tr>
              <a:tr h="4959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 та півріччя, де починається дисципліна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632" marR="5363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курс, 6 семестр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632" marR="53632" marT="0" marB="0"/>
                </a:tc>
              </a:tr>
              <a:tr h="38075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Короткий опис дисципліни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53632" marR="53632" marT="0" marB="0"/>
                </a:tc>
                <a:tc>
                  <a:txBody>
                    <a:bodyPr/>
                    <a:lstStyle/>
                    <a:p>
                      <a:pPr indent="273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Вивчення дисципліни «Міжнародні культурні зв’язки» передбачає розгляд питань історії розвитку міжнародних культурних зв'язків України з країнами Західної Європи та Сходу до початку XX століття. 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273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Завдання курсу: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сприяти знайомству з історичною ретроспективою еволюції культурних зв'язків від одиничних до масових; 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уявити масштаб культурного взаємодії народів в епоху Середньовіччя, Нового і Новітнього часу;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– визначити домінуючі напрямки контактів в той чи інший історичний </a:t>
                      </a:r>
                      <a:r>
                        <a:rPr lang="uk-UA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період;</a:t>
                      </a:r>
                      <a:endParaRPr lang="en-US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вивчення широкого спектра культурних взаємодій України з країнами Західної Європи та Сходу; </a:t>
                      </a:r>
                      <a:endParaRPr lang="en-US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uk-UA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– отримати уявлення про взаємний вплив і збагаченні різних культур; процес формування за допомогою культурного співробітництва образу іншого народу, іншої культури.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53632" marR="5363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609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6000" y="187685"/>
            <a:ext cx="11025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Навчальна дисципліна:</a:t>
            </a:r>
          </a:p>
          <a:p>
            <a:pPr algn="ctr"/>
            <a:r>
              <a:rPr lang="ru-RU" sz="24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Історія</a:t>
            </a:r>
            <a:r>
              <a:rPr lang="ru-RU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музеїв</a:t>
            </a:r>
            <a:r>
              <a:rPr lang="ru-RU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світу</a:t>
            </a:r>
            <a:endParaRPr lang="ru-RU" sz="2400" b="1" u="sng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036716"/>
              </p:ext>
            </p:extLst>
          </p:nvPr>
        </p:nvGraphicFramePr>
        <p:xfrm>
          <a:off x="808500" y="1080101"/>
          <a:ext cx="10912500" cy="5543232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452500"/>
                <a:gridCol w="8460000"/>
              </a:tblGrid>
              <a:tr h="2760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кафедри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414" marR="3941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Всесвітньої історії, міжнародних відносин та методики навчання історичних дисциплін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414" marR="39414" marT="0" marB="0"/>
                </a:tc>
              </a:tr>
              <a:tr h="495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Загальна кількість кредитів (годин)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414" marR="394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кредити 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(120 </a:t>
                      </a:r>
                      <a:r>
                        <a:rPr lang="ru-RU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год.</a:t>
                      </a:r>
                      <a:r>
                        <a:rPr lang="en-US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414" marR="39414" marT="0" marB="0"/>
                </a:tc>
              </a:tr>
              <a:tr h="49583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 та півріччя, де починається дисципліна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414" marR="3941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курс,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семестр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414" marR="39414" marT="0" marB="0"/>
                </a:tc>
              </a:tr>
              <a:tr h="41411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Короткий опис дисципліни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414" marR="39414" marT="0" marB="0"/>
                </a:tc>
                <a:tc>
                  <a:txBody>
                    <a:bodyPr/>
                    <a:lstStyle/>
                    <a:p>
                      <a:pPr indent="273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Вивчення дисципліни «Історія музеїв світу» ставить за мету зосередити увагу студентів на вивченні загальнотеоретичних підходів, розкриття в історичній ретроспективі зміст понять і концепцій для трактування розвитку музеїв світу; історичної спадщини народів світу; становлення та розвитку музеїв світу; формування  теоретичних знань про походження музейної культури народів світу, сучасному житті етносів та їх взаємодії; розширити культурно-світоглядний горизонт студентів; залучити студентів до найкращих і своєрідних зразків матеріальної та духовної культури народів світу, що зберігається в музеях; 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273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Завдання курсу: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–"/>
                        <a:tabLst>
                          <a:tab pos="453390" algn="l"/>
                          <a:tab pos="685800" algn="l"/>
                        </a:tabLs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аналіз теоретичних аспектів музеєзнавства та методичних принципів музейної діяльності в світі;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–"/>
                        <a:tabLst>
                          <a:tab pos="453390" algn="l"/>
                          <a:tab pos="685800" algn="l"/>
                        </a:tabLs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усвідомлення основних тенденцій розвитку музеїв в світі, соціальних функцій; їх подібності та різноманітності;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–"/>
                        <a:tabLst>
                          <a:tab pos="453390" algn="l"/>
                          <a:tab pos="685800" algn="l"/>
                        </a:tabLs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висвітлення провідних напрямів діяльності музеїв світу: науково-дослідної, науково-фондової, науково-експозиційної, </a:t>
                      </a:r>
                      <a:r>
                        <a:rPr lang="uk-UA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культурно-освітньої</a:t>
                      </a: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9414" marR="3941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469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16000" y="187685"/>
            <a:ext cx="11025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Навчальна дисципліна:</a:t>
            </a:r>
          </a:p>
          <a:p>
            <a:pPr algn="ctr"/>
            <a:r>
              <a:rPr lang="ru-RU" sz="24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Етнографічне</a:t>
            </a:r>
            <a:r>
              <a:rPr lang="ru-RU" sz="2400" b="1" u="sng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u="sng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музеєзнавство</a:t>
            </a:r>
            <a:endParaRPr lang="ru-RU" sz="2400" b="1" u="sng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8724525"/>
              </p:ext>
            </p:extLst>
          </p:nvPr>
        </p:nvGraphicFramePr>
        <p:xfrm>
          <a:off x="696000" y="1179001"/>
          <a:ext cx="10845000" cy="5585841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825168"/>
                <a:gridCol w="8019832"/>
              </a:tblGrid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Назва кафедри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422" marR="3742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Всесвітньої історії, міжнародних відносин та методики навчання історичних дисциплін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422" marR="37422" marT="0" marB="0"/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Загальна кількість кредитів (годин)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422" marR="374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кредити (120 год.)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422" marR="37422" marT="0" marB="0"/>
                </a:tc>
              </a:tr>
              <a:tr h="540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Курс та півріччя, де починається дисципліна</a:t>
                      </a:r>
                      <a:endParaRPr lang="ru-RU" sz="160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422" marR="3742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 курс, </a:t>
                      </a:r>
                      <a:r>
                        <a:rPr lang="uk-UA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семестр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422" marR="37422" marT="0" marB="0"/>
                </a:tc>
              </a:tr>
              <a:tr h="37799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Короткий опис дисципліни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422" marR="37422" marT="0" marB="0"/>
                </a:tc>
                <a:tc>
                  <a:txBody>
                    <a:bodyPr/>
                    <a:lstStyle/>
                    <a:p>
                      <a:pPr indent="27305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Вивчення дисципліни «Етнографічне музеєзнавство» передбачає ознайомлення студентів з етнографічним музеєзнавством</a:t>
                      </a:r>
                      <a:r>
                        <a:rPr lang="uk-UA" sz="16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</a:t>
                      </a: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залучення їх до цінностей вітчизняної та світової матеріальної і духовної культури, оволодіння знаннями законів історичного розвитку, закономірностями збереження і популяризації етнографічних пам’яток та інших об’єктів, що становлять національне культурне надбання.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indent="2730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73050" algn="l"/>
                        </a:tabLs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Завдання курсу: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–"/>
                        <a:tabLst>
                          <a:tab pos="273050" algn="l"/>
                          <a:tab pos="453390" algn="l"/>
                          <a:tab pos="685800" algn="l"/>
                        </a:tabLst>
                      </a:pPr>
                      <a:r>
                        <a:rPr lang="uk-UA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визначення </a:t>
                      </a: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основних понять, термінів етнографічного музеєзнавства;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–"/>
                        <a:tabLst>
                          <a:tab pos="273050" algn="l"/>
                          <a:tab pos="453390" algn="l"/>
                          <a:tab pos="685800" algn="l"/>
                        </a:tabLs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аналіз теоретичних аспектів етнографічного музеєзнавства та методичних принципів музейної діяльності;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–"/>
                        <a:tabLst>
                          <a:tab pos="273050" algn="l"/>
                          <a:tab pos="453390" algn="l"/>
                          <a:tab pos="685800" algn="l"/>
                        </a:tabLs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усвідомлення основних тенденцій розвитку етнографічних музеїв, їх структури, соціальних функцій;</a:t>
                      </a:r>
                      <a:endParaRPr lang="ru-RU" sz="16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Times New Roman"/>
                        <a:buChar char="–"/>
                        <a:tabLst>
                          <a:tab pos="273050" algn="l"/>
                          <a:tab pos="453390" algn="l"/>
                          <a:tab pos="685800" algn="l"/>
                        </a:tabLs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висвітлення провідних напрямів діяльності етнографічних музеїв: </a:t>
                      </a:r>
                      <a:r>
                        <a:rPr lang="uk-UA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науково-дослідної, науково-фондової, науково-експозиційної, культурно-освітньої</a:t>
                      </a:r>
                      <a:r>
                        <a:rPr lang="en-US" sz="16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600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7422" marR="3742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731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025373"/>
      </a:dk2>
      <a:lt2>
        <a:srgbClr val="E7E6E6"/>
      </a:lt2>
      <a:accent1>
        <a:srgbClr val="025373"/>
      </a:accent1>
      <a:accent2>
        <a:srgbClr val="0378A6"/>
      </a:accent2>
      <a:accent3>
        <a:srgbClr val="F2CB05"/>
      </a:accent3>
      <a:accent4>
        <a:srgbClr val="D6D6D6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1573</Words>
  <Application>Microsoft Office PowerPoint</Application>
  <PresentationFormat>Произвольный</PresentationFormat>
  <Paragraphs>144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Сумський державний педагогічний університет імені А.С. Макаренка Навчально-науковий інститут історії, права та міжнародних відносин    НАВЧАЛЬНІ ДИСЦИПЛІНИ  КАФЕДРИ ВСЕСВІТНЬОЇ ІСТОРІЇ, МІЖНАРОДНИХ ВІДНОСИН ТА МЕТОДИКИ НАВЧАННЯ ІСТОРИЧНИХ ДИСЦИПЛІН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User</cp:lastModifiedBy>
  <cp:revision>21</cp:revision>
  <dcterms:created xsi:type="dcterms:W3CDTF">2020-06-21T13:18:43Z</dcterms:created>
  <dcterms:modified xsi:type="dcterms:W3CDTF">2020-12-02T08:59:17Z</dcterms:modified>
</cp:coreProperties>
</file>